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9" r:id="rId3"/>
    <p:sldId id="257" r:id="rId4"/>
    <p:sldId id="268" r:id="rId5"/>
    <p:sldId id="331" r:id="rId6"/>
    <p:sldId id="270" r:id="rId7"/>
    <p:sldId id="332" r:id="rId8"/>
    <p:sldId id="271" r:id="rId9"/>
    <p:sldId id="272" r:id="rId10"/>
    <p:sldId id="337" r:id="rId11"/>
    <p:sldId id="335" r:id="rId12"/>
    <p:sldId id="336" r:id="rId13"/>
    <p:sldId id="273" r:id="rId14"/>
    <p:sldId id="275" r:id="rId15"/>
    <p:sldId id="289" r:id="rId16"/>
    <p:sldId id="338" r:id="rId17"/>
    <p:sldId id="290" r:id="rId18"/>
    <p:sldId id="33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1CB411-4A67-4176-99F1-B8F9D287B423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5BD98-9F64-40BA-AEB2-51A491D5DF0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3A9B7-B39F-424D-9781-185936FC1BB8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22C70-75BA-49DC-8B92-8F7B6857BDCA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6CD81-1102-4CBE-8957-5444B9FCA8B2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A4648-3EA6-4703-9567-D6DD46AC1D32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53556-83F4-4D14-8839-152C500E421C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9154A-9534-418C-B12A-086ACCF4B330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A0389-4DE5-4971-8E11-92D5FE8C31A6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98D98-806F-4F34-B0BB-05E755A72D6B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629B1-C436-4603-9217-FD6F5DDCE650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1397E-3400-415C-9211-45EDE5B77421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D2294-1CD5-4A83-89BD-04E630C50428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TEXTILES DEPARTMENT, BUREAU OF INDIAN STANDARDS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F112-EFB3-4C84-BA1A-CF86B71B44EE}" type="datetime1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TEXTILES DEPARTMENT, BUREAU OF INDIAN STANDARDS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CD88D-9663-44ED-9B7A-5DA0EDF86DB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7244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STANDARDIZATION IN COMPOSITES AND SPECIALITY FIBRES </a:t>
            </a:r>
            <a:br>
              <a:rPr lang="en-US" sz="13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br>
              <a:rPr lang="en-US" sz="13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A K Bera,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Scientst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F &amp; Head (Textiles)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Determination of average diameter of staple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or filaments, linear density, twist, breaking force and elongation, tensile breaking force, twist balance index, moisture content and stiffness of roving.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8852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pPr algn="l"/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Coupon Level Test Methods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IN" sz="3600" dirty="0">
                <a:solidFill>
                  <a:schemeClr val="tx2"/>
                </a:solidFill>
              </a:rPr>
              <a:t>The aim of these standards is to ensure that test panels are made consistently and in a representative manner for the wide range of available manufacturing routes.</a:t>
            </a:r>
            <a:endParaRPr lang="en-US" sz="36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78203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3124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Compound Specification and Test 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             Methods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IN" sz="3100" dirty="0">
                <a:solidFill>
                  <a:schemeClr val="tx2"/>
                </a:solidFill>
              </a:rPr>
              <a:t>ISO 9782 Plastics; reinforced moulding compounds and prepregs - Determination of apparent volatile matter content</a:t>
            </a:r>
            <a:br>
              <a:rPr lang="en-IN" sz="3100" dirty="0">
                <a:solidFill>
                  <a:schemeClr val="tx2"/>
                </a:solidFill>
              </a:rPr>
            </a:br>
            <a:r>
              <a:rPr lang="en-IN" sz="3100" dirty="0">
                <a:solidFill>
                  <a:schemeClr val="tx2"/>
                </a:solidFill>
              </a:rPr>
              <a:t>ISO 10352 Moulding compounds and prepregs –</a:t>
            </a:r>
            <a:br>
              <a:rPr lang="en-IN" sz="3100" dirty="0">
                <a:solidFill>
                  <a:schemeClr val="tx2"/>
                </a:solidFill>
              </a:rPr>
            </a:br>
            <a:r>
              <a:rPr lang="en-IN" sz="3100" dirty="0">
                <a:solidFill>
                  <a:schemeClr val="tx2"/>
                </a:solidFill>
              </a:rPr>
              <a:t>Determination of mass per unit area</a:t>
            </a:r>
            <a:br>
              <a:rPr lang="en-IN" sz="3100" dirty="0">
                <a:solidFill>
                  <a:schemeClr val="tx2"/>
                </a:solidFill>
              </a:rPr>
            </a:br>
            <a:r>
              <a:rPr lang="en-IN" sz="3100" dirty="0">
                <a:solidFill>
                  <a:schemeClr val="tx2"/>
                </a:solidFill>
              </a:rPr>
              <a:t>ISO 11667 Determination of resin, reinforced fibre and mineral filler content – Dissolution methods</a:t>
            </a:r>
            <a:br>
              <a:rPr lang="en-IN" sz="3100" dirty="0">
                <a:solidFill>
                  <a:schemeClr val="tx2"/>
                </a:solidFill>
              </a:rPr>
            </a:br>
            <a:r>
              <a:rPr lang="en-IN" sz="3100" dirty="0">
                <a:solidFill>
                  <a:schemeClr val="tx2"/>
                </a:solidFill>
              </a:rPr>
              <a:t>ISO 12114 determination of cure characteristics</a:t>
            </a:r>
            <a:br>
              <a:rPr lang="en-IN" sz="3100" dirty="0">
                <a:solidFill>
                  <a:schemeClr val="tx2"/>
                </a:solidFill>
              </a:rPr>
            </a:br>
            <a:r>
              <a:rPr lang="en-IN" sz="3100" dirty="0">
                <a:solidFill>
                  <a:schemeClr val="tx2"/>
                </a:solidFill>
              </a:rPr>
              <a:t>ISO 15034 Determination of resin flow</a:t>
            </a:r>
            <a:br>
              <a:rPr lang="en-IN" sz="3100" dirty="0">
                <a:solidFill>
                  <a:schemeClr val="tx2"/>
                </a:solidFill>
              </a:rPr>
            </a:br>
            <a:endParaRPr lang="en-US" sz="31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46634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2"/>
                </a:solidFill>
              </a:rPr>
              <a:t>PRODUCT APPROVAL STANDARDS</a:t>
            </a:r>
            <a:br>
              <a:rPr lang="en-US" sz="3200" dirty="0">
                <a:solidFill>
                  <a:schemeClr val="tx2"/>
                </a:solidFill>
              </a:rPr>
            </a:b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GRP Pipe Wok in Offshore Application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Fully Composite Cylinders for LPG 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FRP Lighting Columns</a:t>
            </a:r>
            <a:endParaRPr lang="en-US" sz="32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46505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chemeClr val="tx2"/>
                </a:solidFill>
              </a:rPr>
              <a:t>FUTURE REQUIREMENTS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Compression Testing of Thick Carbon </a:t>
            </a:r>
            <a:r>
              <a:rPr lang="en-US" sz="4000" dirty="0" err="1">
                <a:solidFill>
                  <a:schemeClr val="tx2"/>
                </a:solidFill>
              </a:rPr>
              <a:t>Fibre</a:t>
            </a:r>
            <a:r>
              <a:rPr lang="en-US" sz="4000" dirty="0">
                <a:solidFill>
                  <a:schemeClr val="tx2"/>
                </a:solidFill>
              </a:rPr>
              <a:t> Systems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Durability Aspects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Fatigue, Creep and Impact</a:t>
            </a:r>
            <a:endParaRPr lang="en-US" sz="40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4882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chemeClr val="tx2"/>
                </a:solidFill>
              </a:rPr>
              <a:t>COMPOSITE PRODUCT STANDARDIZATION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 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The standards related to composite products use consistent design procedures. However, design procedures themselves have not been </a:t>
            </a:r>
            <a:r>
              <a:rPr lang="en-US" sz="3200" dirty="0" err="1">
                <a:solidFill>
                  <a:schemeClr val="tx2"/>
                </a:solidFill>
              </a:rPr>
              <a:t>analysed</a:t>
            </a:r>
            <a:r>
              <a:rPr lang="en-US" sz="3200" dirty="0">
                <a:solidFill>
                  <a:schemeClr val="tx2"/>
                </a:solidFill>
              </a:rPr>
              <a:t> and compared in detail.</a:t>
            </a:r>
            <a:endParaRPr lang="en-US" sz="32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451542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NEW SUBJECTS GIVEN TO BIS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 </a:t>
            </a:r>
            <a:br>
              <a:rPr lang="en-US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Meta Aramids</a:t>
            </a:r>
            <a:r>
              <a:rPr lang="en-IN" sz="3200" dirty="0">
                <a:solidFill>
                  <a:schemeClr val="tx2"/>
                </a:solidFill>
              </a:rPr>
              <a:t>, </a:t>
            </a:r>
            <a:r>
              <a:rPr lang="en-US" sz="3200" dirty="0">
                <a:solidFill>
                  <a:schemeClr val="tx2"/>
                </a:solidFill>
              </a:rPr>
              <a:t>Para Aramids</a:t>
            </a:r>
            <a:r>
              <a:rPr lang="en-IN" sz="3200" dirty="0">
                <a:solidFill>
                  <a:schemeClr val="tx2"/>
                </a:solidFill>
              </a:rPr>
              <a:t>, </a:t>
            </a:r>
            <a:r>
              <a:rPr lang="en-US" sz="3200" dirty="0">
                <a:solidFill>
                  <a:schemeClr val="tx2"/>
                </a:solidFill>
              </a:rPr>
              <a:t>C- </a:t>
            </a:r>
            <a:r>
              <a:rPr lang="en-US" sz="3200" dirty="0" err="1">
                <a:solidFill>
                  <a:schemeClr val="tx2"/>
                </a:solidFill>
              </a:rPr>
              <a:t>Fibre</a:t>
            </a:r>
            <a:r>
              <a:rPr lang="en-IN" sz="3200" dirty="0">
                <a:solidFill>
                  <a:schemeClr val="tx2"/>
                </a:solidFill>
              </a:rPr>
              <a:t>, </a:t>
            </a:r>
            <a:r>
              <a:rPr lang="en-US" sz="3200" dirty="0">
                <a:solidFill>
                  <a:schemeClr val="tx2"/>
                </a:solidFill>
              </a:rPr>
              <a:t>Glass </a:t>
            </a:r>
            <a:r>
              <a:rPr lang="en-US" sz="3200" dirty="0" err="1">
                <a:solidFill>
                  <a:schemeClr val="tx2"/>
                </a:solidFill>
              </a:rPr>
              <a:t>Fibre</a:t>
            </a:r>
            <a:r>
              <a:rPr lang="en-US" sz="3200" dirty="0">
                <a:solidFill>
                  <a:schemeClr val="tx2"/>
                </a:solidFill>
              </a:rPr>
              <a:t> (AR-Glass, H-Glass)</a:t>
            </a:r>
            <a:br>
              <a:rPr lang="en-IN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High Tenacity/ Super high tenacity nylon (more than 7 gpd), polyester, polypropylene and viscose</a:t>
            </a:r>
            <a:br>
              <a:rPr lang="en-IN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Ceramic </a:t>
            </a:r>
            <a:r>
              <a:rPr lang="en-US" sz="3200" dirty="0" err="1">
                <a:solidFill>
                  <a:schemeClr val="tx2"/>
                </a:solidFill>
              </a:rPr>
              <a:t>Fibre</a:t>
            </a:r>
            <a:r>
              <a:rPr lang="en-US" sz="3200" dirty="0">
                <a:solidFill>
                  <a:schemeClr val="tx2"/>
                </a:solidFill>
              </a:rPr>
              <a:t>, </a:t>
            </a:r>
            <a:r>
              <a:rPr lang="en-US" sz="3200" dirty="0" err="1">
                <a:solidFill>
                  <a:schemeClr val="tx2"/>
                </a:solidFill>
              </a:rPr>
              <a:t>Zylon</a:t>
            </a:r>
            <a:r>
              <a:rPr lang="en-IN" sz="3200" dirty="0">
                <a:solidFill>
                  <a:schemeClr val="tx2"/>
                </a:solidFill>
              </a:rPr>
              <a:t>, </a:t>
            </a:r>
            <a:r>
              <a:rPr lang="en-US" sz="3200" dirty="0">
                <a:solidFill>
                  <a:schemeClr val="tx2"/>
                </a:solidFill>
              </a:rPr>
              <a:t>Ultra High Molecular Weight Polyethylene (Spectra, </a:t>
            </a:r>
            <a:r>
              <a:rPr lang="en-US" sz="3200" dirty="0" err="1">
                <a:solidFill>
                  <a:schemeClr val="tx2"/>
                </a:solidFill>
              </a:rPr>
              <a:t>Dyneema</a:t>
            </a:r>
            <a:r>
              <a:rPr lang="en-US" sz="3200" dirty="0">
                <a:solidFill>
                  <a:schemeClr val="tx2"/>
                </a:solidFill>
              </a:rPr>
              <a:t>)</a:t>
            </a:r>
            <a:br>
              <a:rPr lang="en-IN" sz="3200" dirty="0">
                <a:solidFill>
                  <a:schemeClr val="tx2"/>
                </a:solidFill>
              </a:rPr>
            </a:br>
            <a:r>
              <a:rPr lang="en-US" sz="3200" dirty="0">
                <a:solidFill>
                  <a:schemeClr val="tx2"/>
                </a:solidFill>
              </a:rPr>
              <a:t>Nylon 66.</a:t>
            </a:r>
            <a:endParaRPr lang="en-US" sz="32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86740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STANDARDIZATION INPUTS REQUIRED FROM INDIAN INDUSTRY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Textiles Department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b="1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Manak</a:t>
            </a: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Bhavan, 9 Bahadur Shah Zafar Marg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New Delhi – 110 002</a:t>
            </a:r>
            <a:b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email: txd@bis.gov.in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5303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THANK YOU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14421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 fontScale="90000"/>
          </a:bodyPr>
          <a:lstStyle/>
          <a:p>
            <a:pPr algn="l"/>
            <a:br>
              <a:rPr lang="en-IN" dirty="0"/>
            </a:br>
            <a:r>
              <a:rPr lang="en-IN" dirty="0"/>
              <a:t>        </a:t>
            </a:r>
            <a:br>
              <a:rPr lang="en-IN" dirty="0"/>
            </a:br>
            <a:r>
              <a:rPr lang="en-IN" dirty="0"/>
              <a:t>        </a:t>
            </a:r>
            <a:r>
              <a:rPr lang="en-IN" b="1" dirty="0">
                <a:solidFill>
                  <a:schemeClr val="tx2"/>
                </a:solidFill>
              </a:rPr>
              <a:t>STANDARDIZATION LEVELS</a:t>
            </a:r>
            <a:br>
              <a:rPr lang="en-IN" b="1" dirty="0">
                <a:solidFill>
                  <a:schemeClr val="tx2"/>
                </a:solidFill>
              </a:rPr>
            </a:br>
            <a:br>
              <a:rPr lang="en-IN" dirty="0"/>
            </a:br>
            <a:r>
              <a:rPr lang="en-IN" dirty="0">
                <a:solidFill>
                  <a:schemeClr val="tx2"/>
                </a:solidFill>
              </a:rPr>
              <a:t>• Constituent material specifications    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    and test methods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• Compound specification and test 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   methods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• Coupon level test methods and 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   test plate manufacture</a:t>
            </a:r>
            <a:br>
              <a:rPr lang="en-IN" dirty="0">
                <a:solidFill>
                  <a:schemeClr val="tx2"/>
                </a:solidFill>
              </a:rPr>
            </a:br>
            <a:br>
              <a:rPr lang="en-IN" dirty="0"/>
            </a:br>
            <a:endParaRPr lang="en-US" sz="24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38339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• Composite material database </a:t>
            </a: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   standards </a:t>
            </a: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• Structural element test methods</a:t>
            </a: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• Sub-component specifications</a:t>
            </a: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• Product approval standards</a:t>
            </a:r>
            <a:br>
              <a:rPr lang="en-IN" sz="4000" dirty="0">
                <a:solidFill>
                  <a:schemeClr val="tx2"/>
                </a:solidFill>
              </a:rPr>
            </a:br>
            <a:r>
              <a:rPr lang="en-IN" sz="4000" dirty="0">
                <a:solidFill>
                  <a:schemeClr val="tx2"/>
                </a:solidFill>
              </a:rPr>
              <a:t>• Non-destructive evaluation standards</a:t>
            </a:r>
            <a:br>
              <a:rPr lang="en-IN" sz="4000" dirty="0"/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STANDARDIZATION INFRASTRUCTURE AT INTERNATIONAL LEVEL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IN" dirty="0">
                <a:solidFill>
                  <a:schemeClr val="tx2"/>
                </a:solidFill>
              </a:rPr>
              <a:t>ISO, CEN (General),</a:t>
            </a:r>
            <a:br>
              <a:rPr lang="en-IN" dirty="0">
                <a:solidFill>
                  <a:schemeClr val="tx2"/>
                </a:solidFill>
              </a:rPr>
            </a:br>
            <a:r>
              <a:rPr lang="en-IN" dirty="0">
                <a:solidFill>
                  <a:schemeClr val="tx2"/>
                </a:solidFill>
              </a:rPr>
              <a:t>CEN Aerospace, ASTM, JIS and other national bodies</a:t>
            </a:r>
            <a:endParaRPr lang="en-US" sz="32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8465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STANDARDIZATION INFRASTRUCTURE AT NATIONAL LEVEL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IN" dirty="0">
                <a:solidFill>
                  <a:schemeClr val="tx2"/>
                </a:solidFill>
              </a:rPr>
              <a:t>TXD 40 Composites and Speciality Fibres Sectional Committee of BIS</a:t>
            </a:r>
            <a:endParaRPr lang="en-US" sz="3200" dirty="0">
              <a:solidFill>
                <a:schemeClr val="tx2"/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77070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3429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CHAIN OF VALIDATION OF COMPOSITES PRODUCTS  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and Matrix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and Matrix Specifications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Material and Process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Moulding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and Prepreg Specifications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Laminate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1808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34290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Composite Specification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Structural Element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Sub-component Approval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Full Scale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Final Product Approval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NDE Inspection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Approved Repair Procedures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endParaRPr lang="en-US" sz="32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7236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CONSTITUENT MATERIAL SPECIFICATIONS AND TEST METHODS</a:t>
            </a:r>
            <a:b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</a:b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Initially covering Glass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Fibres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and Carbon </a:t>
            </a:r>
            <a:r>
              <a:rPr lang="en-US" sz="28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Fibres</a:t>
            </a:r>
            <a:endParaRPr lang="en-US" sz="2800" dirty="0">
              <a:solidFill>
                <a:schemeClr val="accent1">
                  <a:lumMod val="50000"/>
                </a:schemeClr>
              </a:solidFill>
              <a:latin typeface="Antique Olive Roman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6616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411480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Preliminary Draft Indian Standards Prepared </a:t>
            </a:r>
            <a:br>
              <a:rPr lang="en-US" sz="4000" dirty="0">
                <a:solidFill>
                  <a:schemeClr val="accent1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</a:b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Test Conditions for isotropic and orthotropic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reinforced plastic composites and test conditions for unidirectional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fibre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Antique Olive Roman" pitchFamily="34" charset="0"/>
                <a:cs typeface="Aharoni" pitchFamily="2" charset="-79"/>
              </a:rPr>
              <a:t> reinforced plastic composites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057400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95400" y="5943600"/>
            <a:ext cx="6781800" cy="777875"/>
          </a:xfrm>
        </p:spPr>
        <p:txBody>
          <a:bodyPr/>
          <a:lstStyle/>
          <a:p>
            <a:r>
              <a:rPr lang="en-US" sz="1800" dirty="0">
                <a:solidFill>
                  <a:srgbClr val="0070C0"/>
                </a:solidFill>
              </a:rPr>
              <a:t>TEXTILES DEPARTMENT, BUREAU OF INDIAN STANDARDS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533400"/>
            <a:ext cx="847725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5954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1243</TotalTime>
  <Words>227</Words>
  <Application>Microsoft Office PowerPoint</Application>
  <PresentationFormat>On-screen Show (4:3)</PresentationFormat>
  <Paragraphs>54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Aharoni</vt:lpstr>
      <vt:lpstr>Antique Olive Roman</vt:lpstr>
      <vt:lpstr>Arial</vt:lpstr>
      <vt:lpstr>Calibri</vt:lpstr>
      <vt:lpstr>Office Theme</vt:lpstr>
      <vt:lpstr>STANDARDIZATION IN COMPOSITES AND SPECIALITY FIBRES    A K Bera, Scientst F &amp; Head (Textiles) </vt:lpstr>
      <vt:lpstr>                  STANDARDIZATION LEVELS  • Constituent material specifications         and test methods • Compound specification and test     methods • Coupon level test methods and     test plate manufacture  </vt:lpstr>
      <vt:lpstr> • Composite material database     standards  • Structural element test methods • Sub-component specifications • Product approval standards • Non-destructive evaluation standards </vt:lpstr>
      <vt:lpstr>STANDARDIZATION INFRASTRUCTURE AT INTERNATIONAL LEVEL  ISO, CEN (General), CEN Aerospace, ASTM, JIS and other national bodies</vt:lpstr>
      <vt:lpstr>STANDARDIZATION INFRASTRUCTURE AT NATIONAL LEVEL  TXD 40 Composites and Speciality Fibres Sectional Committee of BIS</vt:lpstr>
      <vt:lpstr>CHAIN OF VALIDATION OF COMPOSITES PRODUCTS   Fibre and Matrix Test Methods Fibre and Matrix Specifications Material and Process Test Methods Moulding and Prepreg Specifications Laminate Test Methods </vt:lpstr>
      <vt:lpstr>Composite Specification Structural Element Test Methods Sub-component Approval Full Scale Test Methods Final Product Approval NDE Inspection Methods Approved Repair Procedures </vt:lpstr>
      <vt:lpstr>CONSTITUENT MATERIAL SPECIFICATIONS AND TEST METHODS Initially covering Glass Fibres and Carbon Fibres</vt:lpstr>
      <vt:lpstr>Preliminary Draft Indian Standards Prepared  Test Conditions for isotropic and orthotropic fibre reinforced plastic composites and test conditions for unidirectional fibre reinforced plastic composites</vt:lpstr>
      <vt:lpstr>Determination of average diameter of staple fibre or filaments, linear density, twist, breaking force and elongation, tensile breaking force, twist balance index, moisture content and stiffness of roving.</vt:lpstr>
      <vt:lpstr>    Coupon Level Test Methods  The aim of these standards is to ensure that test panels are made consistently and in a representative manner for the wide range of available manufacturing routes.</vt:lpstr>
      <vt:lpstr>  Compound Specification and Test                      Methods ISO 9782 Plastics; reinforced moulding compounds and prepregs - Determination of apparent volatile matter content ISO 10352 Moulding compounds and prepregs – Determination of mass per unit area ISO 11667 Determination of resin, reinforced fibre and mineral filler content – Dissolution methods ISO 12114 determination of cure characteristics ISO 15034 Determination of resin flow </vt:lpstr>
      <vt:lpstr>PRODUCT APPROVAL STANDARDS  GRP Pipe Wok in Offshore Application Fully Composite Cylinders for LPG  FRP Lighting Columns</vt:lpstr>
      <vt:lpstr>FUTURE REQUIREMENTS Compression Testing of Thick Carbon Fibre Systems Durability Aspects Fatigue, Creep and Impact</vt:lpstr>
      <vt:lpstr>COMPOSITE PRODUCT STANDARDIZATION   The standards related to composite products use consistent design procedures. However, design procedures themselves have not been analysed and compared in detail.</vt:lpstr>
      <vt:lpstr>NEW SUBJECTS GIVEN TO BIS   Meta Aramids, Para Aramids, C- Fibre, Glass Fibre (AR-Glass, H-Glass) High Tenacity/ Super high tenacity nylon (more than 7 gpd), polyester, polypropylene and viscose Ceramic Fibre, Zylon, Ultra High Molecular Weight Polyethylene (Spectra, Dyneema) Nylon 66.</vt:lpstr>
      <vt:lpstr>STANDARDIZATION INPUTS REQUIRED FROM INDIAN INDUSTRY Textiles Department Manak Bhavan, 9 Bahadur Shah Zafar Marg New Delhi – 110 002 email: txd@bis.gov.in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Administrator</dc:creator>
  <cp:lastModifiedBy>A K Bera</cp:lastModifiedBy>
  <cp:revision>56</cp:revision>
  <dcterms:created xsi:type="dcterms:W3CDTF">2018-07-13T06:33:23Z</dcterms:created>
  <dcterms:modified xsi:type="dcterms:W3CDTF">2018-12-03T14:28:31Z</dcterms:modified>
</cp:coreProperties>
</file>